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439" r:id="rId8"/>
    <p:sldId id="489" r:id="rId9"/>
    <p:sldId id="441" r:id="rId10"/>
    <p:sldId id="451" r:id="rId11"/>
    <p:sldId id="370" r:id="rId12"/>
    <p:sldId id="272" r:id="rId13"/>
    <p:sldId id="464" r:id="rId14"/>
    <p:sldId id="486" r:id="rId15"/>
    <p:sldId id="469" r:id="rId16"/>
    <p:sldId id="488" r:id="rId17"/>
    <p:sldId id="401" r:id="rId18"/>
    <p:sldId id="403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8" r:id="rId32"/>
    <p:sldId id="355" r:id="rId33"/>
    <p:sldId id="342" r:id="rId34"/>
    <p:sldId id="427" r:id="rId35"/>
    <p:sldId id="429" r:id="rId36"/>
    <p:sldId id="430" r:id="rId37"/>
    <p:sldId id="434" r:id="rId38"/>
    <p:sldId id="436" r:id="rId39"/>
    <p:sldId id="437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ecom.fr/~atemezin/work/frenchLOD.sv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iki.dbpedia.org/Datasets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7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9.jpg"/><Relationship Id="rId5" Type="http://schemas.openxmlformats.org/officeDocument/2006/relationships/hyperlink" Target="https://flic.kr/p/pvwMSf" TargetMode="External"/><Relationship Id="rId6" Type="http://schemas.openxmlformats.org/officeDocument/2006/relationships/hyperlink" Target="https://flic.kr/p/dCPFrR" TargetMode="External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</a:t>
            </a:r>
            <a:r>
              <a:rPr lang="en-US" sz="2400" dirty="0" smtClean="0">
                <a:latin typeface="Eurostile LT Std" charset="0"/>
              </a:rPr>
              <a:t>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311969902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e stars of this presentation….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missGlobeMis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340768"/>
            <a:ext cx="723043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renchCloud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52" y="1466479"/>
            <a:ext cx="5689684" cy="388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5"/>
              </a:rPr>
              <a:t>DBPedia</a:t>
            </a:r>
            <a:r>
              <a:rPr lang="en-US" sz="2400" dirty="0" smtClean="0">
                <a:hlinkClick r:id="rId5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pic>
        <p:nvPicPr>
          <p:cNvPr id="9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0" y="4316934"/>
            <a:ext cx="4129736" cy="2075953"/>
          </a:xfrm>
        </p:spPr>
      </p:pic>
      <p:sp>
        <p:nvSpPr>
          <p:cNvPr id="3" name="Rectángulo 2"/>
          <p:cNvSpPr/>
          <p:nvPr/>
        </p:nvSpPr>
        <p:spPr>
          <a:xfrm>
            <a:off x="4207082" y="5544390"/>
            <a:ext cx="4936918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latin typeface="+mn-lt"/>
              </a:rPr>
              <a:t>"</a:t>
            </a:r>
            <a:r>
              <a:rPr lang="es-ES" sz="2000" dirty="0" err="1">
                <a:latin typeface="+mn-lt"/>
              </a:rPr>
              <a:t>if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you</a:t>
            </a:r>
            <a:r>
              <a:rPr lang="es-ES" sz="2000" dirty="0">
                <a:latin typeface="+mn-lt"/>
              </a:rPr>
              <a:t> use </a:t>
            </a:r>
            <a:r>
              <a:rPr lang="es-ES" sz="2000" dirty="0" err="1">
                <a:latin typeface="+mn-lt"/>
              </a:rPr>
              <a:t>our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Linked</a:t>
            </a:r>
            <a:r>
              <a:rPr lang="es-ES" sz="2000" dirty="0">
                <a:latin typeface="+mn-lt"/>
              </a:rPr>
              <a:t> Data </a:t>
            </a:r>
            <a:r>
              <a:rPr lang="es-ES" sz="2000" dirty="0" err="1">
                <a:latin typeface="+mn-lt"/>
              </a:rPr>
              <a:t>please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let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us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know</a:t>
            </a:r>
            <a:r>
              <a:rPr lang="es-ES" sz="2000" dirty="0">
                <a:latin typeface="+mn-lt"/>
              </a:rPr>
              <a:t>, </a:t>
            </a:r>
            <a:r>
              <a:rPr lang="es-ES" sz="2000" dirty="0" err="1">
                <a:latin typeface="+mn-lt"/>
              </a:rPr>
              <a:t>or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  <a:cs typeface="+mn-cs"/>
              </a:rPr>
              <a:t>we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might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switch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it</a:t>
            </a:r>
            <a:r>
              <a:rPr lang="es-ES" sz="2000" dirty="0">
                <a:latin typeface="+mn-lt"/>
              </a:rPr>
              <a:t> off." (OS)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89" y="2420888"/>
            <a:ext cx="1131647" cy="13670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399" y="3901435"/>
            <a:ext cx="121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BUT …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849" y="980728"/>
            <a:ext cx="8569325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/>
              <a:t>for the Semantic Web; </a:t>
            </a:r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/>
              <a:t>what </a:t>
            </a:r>
            <a:r>
              <a:rPr lang="en-US" sz="2400" dirty="0"/>
              <a:t>the Semantic Web can do for you!” (D. </a:t>
            </a:r>
            <a:r>
              <a:rPr lang="en-US" sz="2400" dirty="0" err="1"/>
              <a:t>Karger</a:t>
            </a:r>
            <a:r>
              <a:rPr lang="en-US" sz="2400" dirty="0"/>
              <a:t>, MIT CSAIL) –</a:t>
            </a:r>
          </a:p>
          <a:p>
            <a:endParaRPr lang="en-US" sz="2400" dirty="0" smtClean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7127776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r>
              <a:rPr lang="es-ES" sz="2800" dirty="0"/>
              <a:t> </a:t>
            </a:r>
            <a:r>
              <a:rPr lang="es-ES" sz="2800" dirty="0" err="1"/>
              <a:t>InfoVis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 dirty="0"/>
              <a:t> </a:t>
            </a:r>
            <a:endParaRPr lang="es-ES" sz="2800" dirty="0" smtClean="0"/>
          </a:p>
          <a:p>
            <a:r>
              <a:rPr lang="es-ES" sz="2800" dirty="0" smtClean="0"/>
              <a:t>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76" y="3645024"/>
            <a:ext cx="2016224" cy="27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5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4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2564904"/>
            <a:ext cx="8642350" cy="2132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5900" dirty="0" smtClean="0">
                <a:solidFill>
                  <a:srgbClr val="FF6600"/>
                </a:solidFill>
              </a:rPr>
              <a:t>Best Practices for metadata in vocabularies </a:t>
            </a:r>
            <a:endParaRPr lang="en-US" sz="59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9" r="-12489"/>
          <a:stretch/>
        </p:blipFill>
        <p:spPr>
          <a:xfrm>
            <a:off x="3598826" y="3038129"/>
            <a:ext cx="5530548" cy="3271191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Managing Data updates and versioning</a:t>
            </a:r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 in URIs</a:t>
            </a:r>
          </a:p>
          <a:p>
            <a:pPr>
              <a:defRPr/>
            </a:pPr>
            <a:r>
              <a:rPr lang="en-US" sz="2600" dirty="0" smtClean="0"/>
              <a:t>Multiple representation: need for metadata?</a:t>
            </a:r>
          </a:p>
          <a:p>
            <a:pPr lvl="1">
              <a:defRPr/>
            </a:pPr>
            <a:r>
              <a:rPr lang="en-US" dirty="0" smtClean="0"/>
              <a:t>Level of detail</a:t>
            </a:r>
          </a:p>
          <a:p>
            <a:pPr lvl="1">
              <a:defRPr/>
            </a:pPr>
            <a:r>
              <a:rPr lang="en-US" dirty="0" smtClean="0"/>
              <a:t>Geometry modeling rules and reasoning</a:t>
            </a:r>
          </a:p>
          <a:p>
            <a:pPr>
              <a:defRPr/>
            </a:pPr>
            <a:r>
              <a:rPr lang="en-US" sz="2600" dirty="0" smtClean="0"/>
              <a:t>Tracking Provenance of </a:t>
            </a:r>
            <a:r>
              <a:rPr lang="en-US" sz="2600" dirty="0" err="1" smtClean="0"/>
              <a:t>geodata</a:t>
            </a:r>
            <a:endParaRPr lang="en-US" sz="2600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Visualizations</a:t>
            </a:r>
          </a:p>
          <a:p>
            <a:pPr lvl="1">
              <a:defRPr/>
            </a:pPr>
            <a:r>
              <a:rPr lang="en-US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dirty="0" smtClean="0"/>
              <a:t>Investigate the “</a:t>
            </a:r>
            <a:r>
              <a:rPr lang="en-US" b="1" i="1" dirty="0" smtClean="0"/>
              <a:t>importance</a:t>
            </a:r>
            <a:r>
              <a:rPr lang="en-US" dirty="0" smtClean="0"/>
              <a:t>” of a category in dataset</a:t>
            </a:r>
          </a:p>
          <a:p>
            <a:pPr lvl="1">
              <a:defRPr/>
            </a:pPr>
            <a:r>
              <a:rPr lang="en-US" dirty="0" smtClean="0"/>
              <a:t>Provide a </a:t>
            </a:r>
            <a:r>
              <a:rPr lang="en-US" dirty="0"/>
              <a:t>u</a:t>
            </a:r>
            <a:r>
              <a:rPr lang="en-US" dirty="0" smtClean="0"/>
              <a:t>ser evaluation </a:t>
            </a:r>
          </a:p>
          <a:p>
            <a:pPr>
              <a:defRPr/>
            </a:pPr>
            <a:r>
              <a:rPr lang="en-US" sz="2600" dirty="0" smtClean="0"/>
              <a:t>Metadata </a:t>
            </a:r>
            <a:r>
              <a:rPr lang="en-US" sz="2600" dirty="0"/>
              <a:t>management</a:t>
            </a:r>
          </a:p>
          <a:p>
            <a:pPr lvl="1">
              <a:defRPr/>
            </a:pPr>
            <a:r>
              <a:rPr lang="en-US" sz="2300" dirty="0" smtClean="0"/>
              <a:t>Foster </a:t>
            </a:r>
            <a:r>
              <a:rPr lang="en-US" sz="2300" dirty="0"/>
              <a:t>and support current effort towards a more sustainable governance of vocabularies</a:t>
            </a:r>
            <a:r>
              <a:rPr lang="en-US" sz="2300" dirty="0" smtClean="0"/>
              <a:t>.</a:t>
            </a:r>
          </a:p>
          <a:p>
            <a:pPr lvl="1">
              <a:defRPr/>
            </a:pPr>
            <a:r>
              <a:rPr lang="en-US" sz="2300" dirty="0"/>
              <a:t>Compare (P)IC with other graph-based ranking </a:t>
            </a:r>
            <a:br>
              <a:rPr lang="en-US" sz="2300" dirty="0"/>
            </a:br>
            <a:r>
              <a:rPr lang="en-US" sz="2300" dirty="0"/>
              <a:t>(e.g. </a:t>
            </a:r>
            <a:r>
              <a:rPr lang="en-US" sz="2300" dirty="0" err="1"/>
              <a:t>pagerank</a:t>
            </a:r>
            <a:r>
              <a:rPr lang="en-US" sz="2300" dirty="0"/>
              <a:t>)</a:t>
            </a:r>
          </a:p>
          <a:p>
            <a:pPr lvl="1">
              <a:defRPr/>
            </a:pPr>
            <a:r>
              <a:rPr lang="en-US" sz="2300" dirty="0"/>
              <a:t>Investigate the dependency ranking </a:t>
            </a:r>
            <a:r>
              <a:rPr lang="en-US" sz="2300" dirty="0" smtClean="0"/>
              <a:t>between </a:t>
            </a:r>
            <a:r>
              <a:rPr lang="en-US" sz="2300" dirty="0"/>
              <a:t>vocabularies</a:t>
            </a:r>
          </a:p>
          <a:p>
            <a:pPr marL="457200" lvl="1" indent="0">
              <a:buNone/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1772816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43608" y="4971544"/>
            <a:ext cx="4172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 err="1" smtClean="0"/>
              <a:t>Credits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Photo</a:t>
            </a:r>
            <a:r>
              <a:rPr lang="es-ES" b="1" u="sng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://flic.kr/p/</a:t>
            </a:r>
            <a:r>
              <a:rPr lang="es-ES" dirty="0" smtClean="0">
                <a:hlinkClick r:id="rId5"/>
              </a:rPr>
              <a:t>pvwMSf</a:t>
            </a:r>
            <a:endParaRPr lang="es-ES" dirty="0" smtClean="0"/>
          </a:p>
          <a:p>
            <a:r>
              <a:rPr lang="es-ES" dirty="0"/>
              <a:t>RDF triples: </a:t>
            </a:r>
            <a:r>
              <a:rPr lang="es-ES" dirty="0">
                <a:hlinkClick r:id="rId6"/>
              </a:rPr>
              <a:t>https://flic.kr/p/</a:t>
            </a:r>
            <a:r>
              <a:rPr lang="es-ES" dirty="0" smtClean="0">
                <a:hlinkClick r:id="rId6"/>
              </a:rPr>
              <a:t>dCPFrR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>
                <a:solidFill>
                  <a:srgbClr val="FF0000"/>
                </a:solidFill>
              </a:rPr>
              <a:t>Semantic Publication of Geospatial Data</a:t>
            </a:r>
            <a:endParaRPr lang="en-US" sz="6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61583</TotalTime>
  <Words>5748</Words>
  <Application>Microsoft Macintosh PowerPoint</Application>
  <PresentationFormat>Presentación en pantalla (4:3)</PresentationFormat>
  <Paragraphs>922</Paragraphs>
  <Slides>67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The stars of this presentation….</vt:lpstr>
      <vt:lpstr>Geospatial data: why it matters?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Developing Applications: from specific to generic</vt:lpstr>
      <vt:lpstr>Developing Applications: from specific to generic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Presentación de PowerPoint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773</cp:revision>
  <cp:lastPrinted>2015-03-30T17:13:41Z</cp:lastPrinted>
  <dcterms:created xsi:type="dcterms:W3CDTF">2011-10-20T08:47:25Z</dcterms:created>
  <dcterms:modified xsi:type="dcterms:W3CDTF">2015-03-31T10:12:19Z</dcterms:modified>
  <cp:category>Linked Data;IGN;geodata</cp:category>
</cp:coreProperties>
</file>